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7560000" cx="10692000"/>
  <p:notesSz cx="7560000" cy="10692000"/>
  <p:embeddedFontLst>
    <p:embeddedFont>
      <p:font typeface="IBM Plex Sans"/>
      <p:regular r:id="rId11"/>
      <p:bold r:id="rId12"/>
      <p:italic r:id="rId13"/>
      <p:boldItalic r:id="rId14"/>
    </p:embeddedFont>
    <p:embeddedFont>
      <p:font typeface="IBM Plex Sans 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">
          <p15:clr>
            <a:srgbClr val="A4A3A4"/>
          </p15:clr>
        </p15:guide>
        <p15:guide id="2" pos="6447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72">
          <p15:clr>
            <a:srgbClr val="A4A3A4"/>
          </p15:clr>
        </p15:guide>
        <p15:guide id="7" pos="2234">
          <p15:clr>
            <a:srgbClr val="A4A3A4"/>
          </p15:clr>
        </p15:guide>
        <p15:guide id="8" pos="4553">
          <p15:clr>
            <a:srgbClr val="A4A3A4"/>
          </p15:clr>
        </p15:guide>
        <p15:guide id="9" pos="4298">
          <p15:clr>
            <a:srgbClr val="A4A3A4"/>
          </p15:clr>
        </p15:guide>
        <p15:guide id="10" pos="2376">
          <p15:clr>
            <a:srgbClr val="A4A3A4"/>
          </p15:clr>
        </p15:guide>
        <p15:guide id="11" pos="295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B216D8A-AD03-4C26-8622-1678204AC164}">
  <a:tblStyle styleId="{5B216D8A-AD03-4C26-8622-1678204AC1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"/>
        <p:guide pos="6447"/>
        <p:guide pos="212" orient="horz"/>
        <p:guide pos="4570" orient="horz"/>
        <p:guide pos="3368"/>
        <p:guide pos="1872" orient="horz"/>
        <p:guide pos="2234"/>
        <p:guide pos="4553"/>
        <p:guide pos="4298"/>
        <p:guide pos="2376"/>
        <p:guide pos="29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regular.fntdata"/><Relationship Id="rId10" Type="http://schemas.openxmlformats.org/officeDocument/2006/relationships/slide" Target="slides/slide4.xml"/><Relationship Id="rId13" Type="http://schemas.openxmlformats.org/officeDocument/2006/relationships/font" Target="fonts/IBMPlexSans-italic.fntdata"/><Relationship Id="rId12" Type="http://schemas.openxmlformats.org/officeDocument/2006/relationships/font" Target="fonts/IBMPlex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IBMPlexSansLight-regular.fntdata"/><Relationship Id="rId14" Type="http://schemas.openxmlformats.org/officeDocument/2006/relationships/font" Target="fonts/IBMPlexSans-boldItalic.fntdata"/><Relationship Id="rId17" Type="http://schemas.openxmlformats.org/officeDocument/2006/relationships/font" Target="fonts/IBMPlexSansLight-italic.fntdata"/><Relationship Id="rId16" Type="http://schemas.openxmlformats.org/officeDocument/2006/relationships/font" Target="fonts/IBMPlexSansLight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IBMPlexSansLight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545bece476_0_207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" name="Google Shape;12;g545bece476_0_20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545bece476_0_211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545bece476_0_2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45bece476_0_213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45bece476_0_2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45bece476_0_215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45bece476_0_2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3823625" y="-75"/>
            <a:ext cx="68685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" name="Google Shape;15;p3"/>
          <p:cNvSpPr txBox="1"/>
          <p:nvPr>
            <p:ph type="title"/>
          </p:nvPr>
        </p:nvSpPr>
        <p:spPr>
          <a:xfrm>
            <a:off x="490762" y="516105"/>
            <a:ext cx="2848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 | IDEATION</a:t>
            </a:r>
            <a:endParaRPr sz="2400">
              <a:solidFill>
                <a:srgbClr val="8D86F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IBM Plex Sans"/>
                <a:ea typeface="IBM Plex Sans"/>
                <a:cs typeface="IBM Plex Sans"/>
                <a:sym typeface="IBM Plex Sans"/>
              </a:rPr>
              <a:t>PRIORITISE &amp; PICK IDEAS </a:t>
            </a:r>
            <a:endParaRPr/>
          </a:p>
        </p:txBody>
      </p:sp>
      <p:sp>
        <p:nvSpPr>
          <p:cNvPr id="16" name="Google Shape;16;p3"/>
          <p:cNvSpPr txBox="1"/>
          <p:nvPr>
            <p:ph type="title"/>
          </p:nvPr>
        </p:nvSpPr>
        <p:spPr>
          <a:xfrm>
            <a:off x="3924825" y="269309"/>
            <a:ext cx="5050800" cy="7002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BM Plex Sans"/>
                <a:ea typeface="IBM Plex Sans"/>
                <a:cs typeface="IBM Plex Sans"/>
                <a:sym typeface="IBM Plex Sans"/>
              </a:rPr>
              <a:t>IDEATION  TOOLS</a:t>
            </a:r>
            <a:endParaRPr sz="10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TO USE?</a:t>
            </a:r>
            <a:endParaRPr sz="1800">
              <a:solidFill>
                <a:srgbClr val="8D86FC"/>
              </a:solidFill>
            </a:endParaRPr>
          </a:p>
        </p:txBody>
      </p:sp>
      <p:sp>
        <p:nvSpPr>
          <p:cNvPr id="17" name="Google Shape;17;p3"/>
          <p:cNvSpPr txBox="1"/>
          <p:nvPr/>
        </p:nvSpPr>
        <p:spPr>
          <a:xfrm>
            <a:off x="3970049" y="1012164"/>
            <a:ext cx="31512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Concept</a:t>
            </a: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Prioritisation Matrix </a:t>
            </a:r>
            <a:endParaRPr>
              <a:solidFill>
                <a:srgbClr val="8D86FC"/>
              </a:solidFill>
            </a:endParaRPr>
          </a:p>
        </p:txBody>
      </p:sp>
      <p:graphicFrame>
        <p:nvGraphicFramePr>
          <p:cNvPr id="18" name="Google Shape;18;p3"/>
          <p:cNvGraphicFramePr/>
          <p:nvPr/>
        </p:nvGraphicFramePr>
        <p:xfrm>
          <a:off x="4089601" y="14460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{5B216D8A-AD03-4C26-8622-1678204AC164}</a:tableStyleId>
              </a:tblPr>
              <a:tblGrid>
                <a:gridCol w="2124425"/>
                <a:gridCol w="384875"/>
                <a:gridCol w="382850"/>
                <a:gridCol w="415225"/>
              </a:tblGrid>
              <a:tr h="312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Ideas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1</a:t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2</a:t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N</a:t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It solves for the problem or opportunity</a:t>
                      </a:r>
                      <a:endParaRPr sz="7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It reflects the  insights and learnings</a:t>
                      </a:r>
                      <a:endParaRPr sz="7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Users will find it desirable</a:t>
                      </a:r>
                      <a:endParaRPr sz="7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The team is excited about it</a:t>
                      </a:r>
                      <a:endParaRPr sz="7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Will learn something important through it</a:t>
                      </a:r>
                      <a:endParaRPr b="1" sz="7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06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7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b="1" sz="7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" name="Google Shape;19;p3"/>
          <p:cNvSpPr/>
          <p:nvPr/>
        </p:nvSpPr>
        <p:spPr>
          <a:xfrm>
            <a:off x="4836363" y="3935397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0" name="Google Shape;20;p3"/>
          <p:cNvSpPr txBox="1"/>
          <p:nvPr/>
        </p:nvSpPr>
        <p:spPr>
          <a:xfrm>
            <a:off x="4184325" y="4283324"/>
            <a:ext cx="1701000" cy="9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Criteria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Review: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Criteria for the prioritisation matrix and/or the prioritisation grid (2x2).   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6996250" y="3935397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2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2" name="Google Shape;22;p3"/>
          <p:cNvSpPr txBox="1"/>
          <p:nvPr/>
        </p:nvSpPr>
        <p:spPr>
          <a:xfrm>
            <a:off x="6344225" y="4283323"/>
            <a:ext cx="17010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Organise and map: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ideas for prioritisation on the chosen framework.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9137550" y="3935397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3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4" name="Google Shape;24;p3"/>
          <p:cNvSpPr txBox="1"/>
          <p:nvPr/>
        </p:nvSpPr>
        <p:spPr>
          <a:xfrm>
            <a:off x="8485513" y="4283330"/>
            <a:ext cx="17010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Vote/Score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Input: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Against each idea give  a score or simply vote.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4921863" y="520732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4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4193626" y="5539001"/>
            <a:ext cx="17010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Scores &amp; Sums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Sum: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scores under each of the criteria on the matrix. 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7005550" y="520732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5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6353513" y="5539001"/>
            <a:ext cx="17010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Rank &amp; Choice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Choose: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top ranked ideas as per the scores to take forward into the first round of prototyping.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9146850" y="520732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6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30" name="Google Shape;30;p3"/>
          <p:cNvSpPr txBox="1"/>
          <p:nvPr/>
        </p:nvSpPr>
        <p:spPr>
          <a:xfrm>
            <a:off x="8494825" y="5539001"/>
            <a:ext cx="1701000" cy="140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2x2 GRID 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Map: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Ideas on the prioritisation grid to a macro - impact (on user experience or need) and feasibility (technology, resources, skills) map - required to take decisions on ideas moving forward.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31" name="Google Shape;31;p3"/>
          <p:cNvSpPr txBox="1"/>
          <p:nvPr>
            <p:ph idx="4294967295" type="body"/>
          </p:nvPr>
        </p:nvSpPr>
        <p:spPr>
          <a:xfrm>
            <a:off x="538113" y="1626138"/>
            <a:ext cx="2848500" cy="46875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Objective of Exercise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 choose the ideas to take forward into prototyping. To ensure that ideas are taken through a robust prioritisation process.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 Prioritisation Matrix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 ‘First Idea + Crazy Idea’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Research through secondary sources - academia, news, publications etc. Research through secondary sources - academia, news, publications etc.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0" y="-300"/>
            <a:ext cx="137100" cy="7560000"/>
          </a:xfrm>
          <a:prstGeom prst="rect">
            <a:avLst/>
          </a:prstGeom>
          <a:solidFill>
            <a:srgbClr val="8D86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784600" y="1446050"/>
            <a:ext cx="2450100" cy="2152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4" name="Google Shape;34;p3"/>
          <p:cNvGraphicFramePr/>
          <p:nvPr/>
        </p:nvGraphicFramePr>
        <p:xfrm>
          <a:off x="8446819" y="203031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{5B216D8A-AD03-4C26-8622-1678204AC164}</a:tableStyleId>
              </a:tblPr>
              <a:tblGrid>
                <a:gridCol w="562425"/>
                <a:gridCol w="559500"/>
              </a:tblGrid>
              <a:tr h="513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04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5" name="Google Shape;35;p3"/>
          <p:cNvSpPr txBox="1"/>
          <p:nvPr/>
        </p:nvSpPr>
        <p:spPr>
          <a:xfrm>
            <a:off x="7783393" y="2352525"/>
            <a:ext cx="6417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High Feasibility</a:t>
            </a:r>
            <a:endParaRPr sz="7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9571097" y="2337075"/>
            <a:ext cx="6417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Low Feasibility</a:t>
            </a:r>
            <a:endParaRPr sz="7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8597148" y="1661030"/>
            <a:ext cx="8169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High </a:t>
            </a:r>
            <a:endParaRPr b="1" sz="7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Impact </a:t>
            </a:r>
            <a:endParaRPr sz="7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8610049" y="3057226"/>
            <a:ext cx="8169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Low </a:t>
            </a:r>
            <a:endParaRPr b="1" sz="7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Impact</a:t>
            </a:r>
            <a:endParaRPr sz="7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7780050" y="1012175"/>
            <a:ext cx="24501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Concept</a:t>
            </a: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Prioritisation Grid </a:t>
            </a:r>
            <a:endParaRPr>
              <a:solidFill>
                <a:srgbClr val="8D86FC"/>
              </a:solidFill>
            </a:endParaRPr>
          </a:p>
        </p:txBody>
      </p:sp>
      <p:grpSp>
        <p:nvGrpSpPr>
          <p:cNvPr id="40" name="Google Shape;40;p3"/>
          <p:cNvGrpSpPr/>
          <p:nvPr/>
        </p:nvGrpSpPr>
        <p:grpSpPr>
          <a:xfrm>
            <a:off x="8603933" y="2196065"/>
            <a:ext cx="249066" cy="195118"/>
            <a:chOff x="1070775" y="3295213"/>
            <a:chExt cx="1012050" cy="702875"/>
          </a:xfrm>
        </p:grpSpPr>
        <p:sp>
          <p:nvSpPr>
            <p:cNvPr id="41" name="Google Shape;41;p3"/>
            <p:cNvSpPr/>
            <p:nvPr/>
          </p:nvSpPr>
          <p:spPr>
            <a:xfrm>
              <a:off x="1661325" y="3295213"/>
              <a:ext cx="421500" cy="2736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070775" y="3724488"/>
              <a:ext cx="421500" cy="2736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44" name="Google Shape;44;p3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45" name="Google Shape;45;p3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" name="Google Shape;46;p3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47" name="Google Shape;47;p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48" name="Google Shape;48;p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/>
          <p:nvPr/>
        </p:nvSpPr>
        <p:spPr>
          <a:xfrm>
            <a:off x="0" y="0"/>
            <a:ext cx="34143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3684938" y="571933"/>
            <a:ext cx="300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Notes</a:t>
            </a:r>
            <a:endParaRPr sz="18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546650" y="1655557"/>
            <a:ext cx="3000000" cy="19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Tools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 Prioritisation Matrix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Material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Templates, Chart Paper, Post-Its, Pens/ Sketch Pens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30 Minutes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6" name="Google Shape;56;p4"/>
          <p:cNvSpPr txBox="1"/>
          <p:nvPr>
            <p:ph idx="4294967295" type="body"/>
          </p:nvPr>
        </p:nvSpPr>
        <p:spPr>
          <a:xfrm>
            <a:off x="3649550" y="1071325"/>
            <a:ext cx="3076800" cy="5254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Session Flow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Sharing the Objective | 2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share the objective of the session/exercise.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Walkthrough - Example | 5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walk through 1-2 examples of the tool in use.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Walkthrough - ‘How To?’ | 5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walk through the ‘How to?’ of the tool as per instructions on the toolsheet. 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Clarifications | 3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clarify doubts from participants.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Exercise | 15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Participants to use tool with guidance from the facilitation team. Since there are multiple tools, a recommended flow could be -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27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6FC"/>
              </a:buClr>
              <a:buSzPts val="1100"/>
              <a:buFont typeface="IBM Plex Sans"/>
              <a:buChar char="➔"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Confirming Ideas to Prioritise  </a:t>
            </a:r>
            <a:r>
              <a:rPr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- 5 Min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27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6FC"/>
              </a:buClr>
              <a:buSzPts val="1100"/>
              <a:buFont typeface="IBM Plex Sans"/>
              <a:buChar char="➔"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Rapid Prioritisation of ideas</a:t>
            </a:r>
            <a:r>
              <a:rPr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- 10 Min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2000"/>
              </a:spcBef>
              <a:spcAft>
                <a:spcPts val="2000"/>
              </a:spcAft>
              <a:buNone/>
            </a:pPr>
            <a:r>
              <a:rPr lang="en" sz="11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7" name="Google Shape;57;p4"/>
          <p:cNvSpPr txBox="1"/>
          <p:nvPr>
            <p:ph idx="4294967295" type="body"/>
          </p:nvPr>
        </p:nvSpPr>
        <p:spPr>
          <a:xfrm>
            <a:off x="7228300" y="1071328"/>
            <a:ext cx="3076800" cy="58257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Points to Consider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numbering provided in the How To? is a recommended path. Startups may still choose to fill the template as per their convenience.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Prioritising ideas can be a messy and somewhat disruptive process. Be prepared to sacrifice in order to build consensus in discussion with a multi-disciplinary, diverse team. The prioritisation matrix is a good way to turn something that tends to be a subjective process into something a little more  objective and shared.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Only a select number of ideas should make it to prioritisation. The methods become cumbersome if there are lots of ideas to measure against each other.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Ideas should be vocalised and imagined as they are being prioritised. A shared sense of ownership is critical.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prioritisation can be done between the strategic and tactical ideas. Either way, the focus should be on identifying a solution from the point of view of what addresses  user need.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2000"/>
              </a:spcBef>
              <a:spcAft>
                <a:spcPts val="2000"/>
              </a:spcAft>
              <a:buNone/>
            </a:pPr>
            <a:r>
              <a:rPr lang="en" sz="11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8" name="Google Shape;58;p4"/>
          <p:cNvSpPr txBox="1"/>
          <p:nvPr>
            <p:ph type="title"/>
          </p:nvPr>
        </p:nvSpPr>
        <p:spPr>
          <a:xfrm>
            <a:off x="490762" y="505616"/>
            <a:ext cx="2848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 | IDEATION</a:t>
            </a:r>
            <a:endParaRPr sz="2400">
              <a:solidFill>
                <a:srgbClr val="8D86F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IBM Plex Sans"/>
                <a:ea typeface="IBM Plex Sans"/>
                <a:cs typeface="IBM Plex Sans"/>
                <a:sym typeface="IBM Plex Sans"/>
              </a:rPr>
              <a:t>PRIORITISE &amp; PICK IDEAS </a:t>
            </a: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0" y="-300"/>
            <a:ext cx="137100" cy="7560000"/>
          </a:xfrm>
          <a:prstGeom prst="rect">
            <a:avLst/>
          </a:prstGeom>
          <a:solidFill>
            <a:srgbClr val="8D86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C78D8"/>
              </a:solidFill>
            </a:endParaRPr>
          </a:p>
        </p:txBody>
      </p:sp>
      <p:grpSp>
        <p:nvGrpSpPr>
          <p:cNvPr id="60" name="Google Shape;60;p4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61" name="Google Shape;61;p4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62" name="Google Shape;62;p4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4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64" name="Google Shape;64;p4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65" name="Google Shape;65;p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 txBox="1"/>
          <p:nvPr>
            <p:ph type="title"/>
          </p:nvPr>
        </p:nvSpPr>
        <p:spPr>
          <a:xfrm>
            <a:off x="345554" y="293701"/>
            <a:ext cx="4930200" cy="39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TOOL:</a:t>
            </a:r>
            <a:r>
              <a:rPr b="1" lang="en" sz="1800">
                <a:latin typeface="IBM Plex Sans"/>
                <a:ea typeface="IBM Plex Sans"/>
                <a:cs typeface="IBM Plex Sans"/>
                <a:sym typeface="IBM Plex Sans"/>
              </a:rPr>
              <a:t> CONCEPT PRIORITISATION</a:t>
            </a:r>
            <a:endParaRPr sz="1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1" name="Google Shape;71;p5"/>
          <p:cNvSpPr txBox="1"/>
          <p:nvPr/>
        </p:nvSpPr>
        <p:spPr>
          <a:xfrm>
            <a:off x="472475" y="905225"/>
            <a:ext cx="30837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 Prioritisation Matrix</a:t>
            </a:r>
            <a:endParaRPr b="1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aphicFrame>
        <p:nvGraphicFramePr>
          <p:cNvPr id="72" name="Google Shape;72;p5"/>
          <p:cNvGraphicFramePr/>
          <p:nvPr/>
        </p:nvGraphicFramePr>
        <p:xfrm>
          <a:off x="457175" y="13643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{5B216D8A-AD03-4C26-8622-1678204AC164}</a:tableStyleId>
              </a:tblPr>
              <a:tblGrid>
                <a:gridCol w="3099025"/>
                <a:gridCol w="1113100"/>
                <a:gridCol w="1113100"/>
                <a:gridCol w="1113100"/>
                <a:gridCol w="1113100"/>
                <a:gridCol w="1113100"/>
                <a:gridCol w="1113100"/>
              </a:tblGrid>
              <a:tr h="493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Ideas</a:t>
                      </a:r>
                      <a:endParaRPr b="1" sz="11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1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2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3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4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5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6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It solves for the problem or opportunity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It reflects the  insights and learnings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Users will find it desirable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The team is excited about it</a:t>
                      </a:r>
                      <a:endParaRPr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Will learn something important through it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Other</a:t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73" name="Google Shape;73;p5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74" name="Google Shape;74;p5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75" name="Google Shape;75;p5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5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77" name="Google Shape;77;p5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78" name="Google Shape;78;p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345554" y="293701"/>
            <a:ext cx="4930200" cy="39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TOOL:</a:t>
            </a:r>
            <a:r>
              <a:rPr b="1" lang="en" sz="1800">
                <a:latin typeface="IBM Plex Sans"/>
                <a:ea typeface="IBM Plex Sans"/>
                <a:cs typeface="IBM Plex Sans"/>
                <a:sym typeface="IBM Plex Sans"/>
              </a:rPr>
              <a:t> CONCEPT PRIORITISATION GRID</a:t>
            </a:r>
            <a:endParaRPr sz="1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4" name="Google Shape;84;p6"/>
          <p:cNvSpPr txBox="1"/>
          <p:nvPr/>
        </p:nvSpPr>
        <p:spPr>
          <a:xfrm>
            <a:off x="472475" y="905225"/>
            <a:ext cx="22239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 Prioritisation Grid</a:t>
            </a:r>
            <a:endParaRPr b="1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5" name="Google Shape;85;p6"/>
          <p:cNvSpPr/>
          <p:nvPr/>
        </p:nvSpPr>
        <p:spPr>
          <a:xfrm>
            <a:off x="2991175" y="1571550"/>
            <a:ext cx="5023500" cy="5178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6" name="Google Shape;86;p6"/>
          <p:cNvGraphicFramePr/>
          <p:nvPr/>
        </p:nvGraphicFramePr>
        <p:xfrm>
          <a:off x="3988681" y="258446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{5B216D8A-AD03-4C26-8622-1678204AC164}</a:tableStyleId>
              </a:tblPr>
              <a:tblGrid>
                <a:gridCol w="1518200"/>
                <a:gridCol w="1510300"/>
              </a:tblGrid>
              <a:tr h="1591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6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7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" name="Google Shape;87;p6"/>
          <p:cNvSpPr txBox="1"/>
          <p:nvPr/>
        </p:nvSpPr>
        <p:spPr>
          <a:xfrm>
            <a:off x="3050602" y="3975775"/>
            <a:ext cx="8169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High Feasibility</a:t>
            </a:r>
            <a:endParaRPr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8" name="Google Shape;88;p6"/>
          <p:cNvSpPr txBox="1"/>
          <p:nvPr/>
        </p:nvSpPr>
        <p:spPr>
          <a:xfrm>
            <a:off x="7138351" y="3975775"/>
            <a:ext cx="8169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Low Feasibility</a:t>
            </a:r>
            <a:endParaRPr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9" name="Google Shape;89;p6"/>
          <p:cNvSpPr txBox="1"/>
          <p:nvPr/>
        </p:nvSpPr>
        <p:spPr>
          <a:xfrm>
            <a:off x="5094473" y="2077944"/>
            <a:ext cx="8169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High </a:t>
            </a:r>
            <a:endParaRPr b="1"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Impact </a:t>
            </a:r>
            <a:endParaRPr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0" name="Google Shape;90;p6"/>
          <p:cNvSpPr txBox="1"/>
          <p:nvPr/>
        </p:nvSpPr>
        <p:spPr>
          <a:xfrm>
            <a:off x="5094474" y="5797376"/>
            <a:ext cx="8169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Low </a:t>
            </a:r>
            <a:endParaRPr b="1"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Impact</a:t>
            </a:r>
            <a:endParaRPr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91" name="Google Shape;91;p6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92" name="Google Shape;92;p6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6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95" name="Google Shape;95;p6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96" name="Google Shape;96;p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